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9" r:id="rId1"/>
    <p:sldMasterId id="2147483700" r:id="rId2"/>
  </p:sldMasterIdLst>
  <p:notesMasterIdLst>
    <p:notesMasterId r:id="rId16"/>
  </p:notesMasterIdLst>
  <p:sldIdLst>
    <p:sldId id="256" r:id="rId3"/>
    <p:sldId id="257" r:id="rId4"/>
    <p:sldId id="258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-52"/>
      <p:regular r:id="rId21"/>
      <p:bold r:id="rId22"/>
      <p:italic r:id="rId23"/>
      <p:boldItalic r:id="rId24"/>
    </p:embeddedFont>
    <p:embeddedFont>
      <p:font typeface="Montserrat ExtraBold" panose="00000900000000000000" pitchFamily="2" charset="-52"/>
      <p:bold r:id="rId25"/>
      <p:boldItalic r:id="rId26"/>
    </p:embeddedFont>
    <p:embeddedFont>
      <p:font typeface="Montserrat Medium" panose="00000600000000000000" pitchFamily="2" charset="-52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59A4C4E-EE5E-4DFD-9FEB-8E92ACBAD387}">
          <p14:sldIdLst>
            <p14:sldId id="256"/>
            <p14:sldId id="257"/>
            <p14:sldId id="258"/>
            <p14:sldId id="269"/>
            <p14:sldId id="259"/>
            <p14:sldId id="260"/>
            <p14:sldId id="261"/>
            <p14:sldId id="262"/>
            <p14:sldId id="263"/>
          </p14:sldIdLst>
        </p14:section>
        <p14:section name="Раздел без заголовка" id="{E469B4B3-5369-4902-885B-87B8790B2D61}">
          <p14:sldIdLst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D5F"/>
    <a:srgbClr val="5800B0"/>
    <a:srgbClr val="DFD1FF"/>
    <a:srgbClr val="6621FF"/>
    <a:srgbClr val="CBB3FF"/>
    <a:srgbClr val="8A1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80" autoAdjust="0"/>
  </p:normalViewPr>
  <p:slideViewPr>
    <p:cSldViewPr snapToGrid="0">
      <p:cViewPr varScale="1">
        <p:scale>
          <a:sx n="104" d="100"/>
          <a:sy n="104" d="100"/>
        </p:scale>
        <p:origin x="93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0db4cbd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220db4cbd64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g220db4cbd64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89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ustRaccoon/projects-during-training-as-a-tester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Picture 32">
            <a:extLst>
              <a:ext uri="{FF2B5EF4-FFF2-40B4-BE49-F238E27FC236}">
                <a16:creationId xmlns:a16="http://schemas.microsoft.com/office/drawing/2014/main" id="{4BBD706E-7BBF-4C40-BBC3-FAA8A70D6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7"/>
          <a:stretch/>
        </p:blipFill>
        <p:spPr bwMode="auto">
          <a:xfrm>
            <a:off x="0" y="-24194"/>
            <a:ext cx="9144000" cy="516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59148" y="321091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17600" y="959041"/>
            <a:ext cx="8308799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417600" y="1639260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</a:t>
            </a:r>
            <a:r>
              <a:rPr lang="en-US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vk.com</a:t>
            </a: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Выполнила: </a:t>
            </a:r>
            <a:r>
              <a:rPr lang="ru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Браславец Е.А</a:t>
            </a:r>
            <a:endParaRPr sz="180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ТП-7</a:t>
            </a:r>
            <a:endParaRPr sz="18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C3744E51-3A3D-4080-BB5B-B7FF134B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" name="Google Shape;309;p62"/>
          <p:cNvSpPr txBox="1">
            <a:spLocks noGrp="1"/>
          </p:cNvSpPr>
          <p:nvPr>
            <p:ph type="title"/>
          </p:nvPr>
        </p:nvSpPr>
        <p:spPr>
          <a:xfrm>
            <a:off x="311699" y="27655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5800B0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 dirty="0">
              <a:solidFill>
                <a:srgbClr val="5800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4B9366D-8E2D-4F3B-86CC-1FC8B2718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697" y="1125806"/>
            <a:ext cx="4546575" cy="1829178"/>
          </a:xfrm>
        </p:spPr>
        <p:txBody>
          <a:bodyPr/>
          <a:lstStyle/>
          <a:p>
            <a:pPr marL="85725" indent="0">
              <a:buNone/>
            </a:pPr>
            <a:r>
              <a:rPr lang="ru-RU" sz="1800" dirty="0"/>
              <a:t>В ходе проверки веб-платформы </a:t>
            </a:r>
            <a:r>
              <a:rPr lang="en-US" sz="1800" dirty="0"/>
              <a:t>vk.com </a:t>
            </a:r>
            <a:r>
              <a:rPr lang="ru-RU" sz="1800" dirty="0"/>
              <a:t>было написано 27 тест-кейсов. В результате проверки было обнаружено 5 дефектов, 2 из которых </a:t>
            </a:r>
            <a:r>
              <a:rPr lang="ru-RU" sz="1800" dirty="0">
                <a:solidFill>
                  <a:srgbClr val="5E5D5F"/>
                </a:solidFill>
              </a:rPr>
              <a:t>критических.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F7AEACE1-0041-44D1-BA8D-0E222244E7D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1699" y="2954984"/>
            <a:ext cx="7841701" cy="3416400"/>
          </a:xfrm>
        </p:spPr>
        <p:txBody>
          <a:bodyPr/>
          <a:lstStyle/>
          <a:p>
            <a:pPr marL="114300" indent="0">
              <a:buNone/>
            </a:pPr>
            <a:r>
              <a:rPr lang="ru-RU" dirty="0"/>
              <a:t>Веб-платформа не рекомендуется к выпуску в релиз. Необходимо уделить внимание к добавлению фотографий в разделе «подтверждения личности», к ограничению вводимых символов в поля, производительности сайта</a:t>
            </a:r>
            <a:r>
              <a:rPr lang="en-US" dirty="0"/>
              <a:t> </a:t>
            </a:r>
            <a:r>
              <a:rPr lang="ru-RU" dirty="0"/>
              <a:t>и битым ссылкам</a:t>
            </a:r>
          </a:p>
          <a:p>
            <a:endParaRPr lang="ru-RU" dirty="0"/>
          </a:p>
        </p:txBody>
      </p:sp>
      <p:sp>
        <p:nvSpPr>
          <p:cNvPr id="313" name="Google Shape;313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CCD212-CBDC-4BB3-8A25-2B5D2910C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63" r="19531"/>
          <a:stretch/>
        </p:blipFill>
        <p:spPr>
          <a:xfrm>
            <a:off x="4909272" y="1125806"/>
            <a:ext cx="3660377" cy="1829178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>
            <a:extLst>
              <a:ext uri="{FF2B5EF4-FFF2-40B4-BE49-F238E27FC236}">
                <a16:creationId xmlns:a16="http://schemas.microsoft.com/office/drawing/2014/main" id="{CC409361-6C08-4263-BE4B-3B0D7C13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8" name="Google Shape;318;p63"/>
          <p:cNvSpPr txBox="1">
            <a:spLocks noGrp="1"/>
          </p:cNvSpPr>
          <p:nvPr>
            <p:ph type="title"/>
          </p:nvPr>
        </p:nvSpPr>
        <p:spPr>
          <a:xfrm>
            <a:off x="311700" y="278357"/>
            <a:ext cx="8520600" cy="11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 dirty="0">
                <a:solidFill>
                  <a:srgbClr val="5800B0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 dirty="0">
              <a:solidFill>
                <a:srgbClr val="5800B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 dirty="0">
              <a:solidFill>
                <a:srgbClr val="5800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63"/>
          <p:cNvSpPr txBox="1"/>
          <p:nvPr/>
        </p:nvSpPr>
        <p:spPr>
          <a:xfrm>
            <a:off x="456650" y="1279108"/>
            <a:ext cx="8082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n cmpd="dbl">
                  <a:solidFill>
                    <a:schemeClr val="bg1">
                      <a:alpha val="1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Данное тестирование было проведено успешно с использованием техник тест-дизайна, что упростило и ускорило работу по проверки сайта. Для этой работы в качестве ознакомление с миром тестирования было достаточно функционального тестирования, тестирования производительности.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ln cmpd="dbl">
                  <a:solidFill>
                    <a:schemeClr val="bg1">
                      <a:alpha val="12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Для последующей работы рекомендуется привлечение большего количество тестировщиков, для покрытия тестированием остальной функциональности платформы </a:t>
            </a:r>
            <a:endParaRPr sz="2800" dirty="0">
              <a:ln cmpd="dbl">
                <a:solidFill>
                  <a:schemeClr val="bg1">
                    <a:alpha val="12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sp>
        <p:nvSpPr>
          <p:cNvPr id="6" name="AutoShape 12">
            <a:extLst>
              <a:ext uri="{FF2B5EF4-FFF2-40B4-BE49-F238E27FC236}">
                <a16:creationId xmlns:a16="http://schemas.microsoft.com/office/drawing/2014/main" id="{F7E00A66-D946-4161-980D-0D6BBB7AB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0B29CDA0-03AA-4374-A203-4245062198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76700" y="2400579"/>
            <a:ext cx="3302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ED3D2986-41D3-433D-84E1-E365B2FE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1" y="-18772"/>
            <a:ext cx="9286875" cy="540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8" name="Google Shape;328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522339">
            <a:off x="5123997" y="2231353"/>
            <a:ext cx="3966743" cy="2485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4"/>
          <p:cNvSpPr/>
          <p:nvPr/>
        </p:nvSpPr>
        <p:spPr>
          <a:xfrm>
            <a:off x="2159474" y="18771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>
                <a:solidFill>
                  <a:srgbClr val="5800B0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 dirty="0">
              <a:solidFill>
                <a:srgbClr val="5800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64"/>
          <p:cNvSpPr/>
          <p:nvPr/>
        </p:nvSpPr>
        <p:spPr>
          <a:xfrm>
            <a:off x="228599" y="414453"/>
            <a:ext cx="8705849" cy="20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07950" marR="0" lvl="0" algn="l" rtl="0">
              <a:lnSpc>
                <a:spcPct val="115000"/>
              </a:lnSpc>
              <a:spcAft>
                <a:spcPts val="0"/>
              </a:spcAft>
              <a:buClr>
                <a:srgbClr val="FF0000"/>
              </a:buClr>
              <a:buSzPts val="1100"/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Проблем во время обучения не возникало, лишь вопросы, на которые я получала ответ. Очень понравилось работать в данной команде, особенно с преподавателем Гриненко В.В. Очень приятно было слушать и получать материал, лично мне учеба далась легко и без осложнений. </a:t>
            </a:r>
          </a:p>
          <a:p>
            <a:pPr marL="107950" marR="0" lvl="0" algn="l" rtl="0">
              <a:lnSpc>
                <a:spcPct val="115000"/>
              </a:lnSpc>
              <a:spcAft>
                <a:spcPts val="0"/>
              </a:spcAft>
              <a:buClr>
                <a:srgbClr val="FF0000"/>
              </a:buClr>
              <a:buSzPts val="1100"/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За время обучения приобрела начальные навыки в работе с такими приложениями, как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xmind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testrail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, postman,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mysql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. А так же базовые знания, на которых все и строилось. И самостоятельно составила тестовую документацию на веб-сайт</a:t>
            </a:r>
          </a:p>
          <a:p>
            <a:pPr marL="107950" marR="0" lvl="0" algn="l" rtl="0">
              <a:lnSpc>
                <a:spcPct val="115000"/>
              </a:lnSpc>
              <a:spcAft>
                <a:spcPts val="0"/>
              </a:spcAft>
              <a:buClr>
                <a:srgbClr val="FF0000"/>
              </a:buClr>
              <a:buSzPts val="1100"/>
            </a:pPr>
            <a:endParaRPr lang="ru-RU" dirty="0">
              <a:solidFill>
                <a:schemeClr val="bg2">
                  <a:lumMod val="75000"/>
                </a:schemeClr>
              </a:solidFill>
              <a:latin typeface="Montserrat Medium"/>
              <a:sym typeface="Montserrat Medium"/>
            </a:endParaRPr>
          </a:p>
          <a:p>
            <a:pPr marL="107950" marR="0" lvl="0" algn="l" rtl="0">
              <a:lnSpc>
                <a:spcPct val="115000"/>
              </a:lnSpc>
              <a:spcAft>
                <a:spcPts val="0"/>
              </a:spcAft>
              <a:buClr>
                <a:srgbClr val="FF0000"/>
              </a:buClr>
              <a:buSzPts val="1100"/>
            </a:pPr>
            <a:endParaRPr sz="1400" b="0" i="0" u="none" strike="noStrike" cap="none" dirty="0">
              <a:solidFill>
                <a:schemeClr val="bg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42861-913C-4A40-BD00-5DFF21CC735B}"/>
              </a:ext>
            </a:extLst>
          </p:cNvPr>
          <p:cNvSpPr txBox="1"/>
          <p:nvPr/>
        </p:nvSpPr>
        <p:spPr>
          <a:xfrm>
            <a:off x="209547" y="2083473"/>
            <a:ext cx="5000627" cy="3005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marR="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100"/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Сложности возникли с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mysql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 shell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, не удалось в ней поработать в связи с технической ошибкой, что мне не удалось исправить. Но в ней работы во время обучения толком и не проводилось, мы перешли на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workbench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, которым я свободна уже пользовалась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 </a:t>
            </a:r>
            <a:endParaRPr lang="ru-RU" dirty="0">
              <a:solidFill>
                <a:schemeClr val="bg2">
                  <a:lumMod val="75000"/>
                </a:schemeClr>
              </a:solidFill>
              <a:latin typeface="Montserrat Medium"/>
              <a:sym typeface="Montserrat Medium"/>
            </a:endParaRPr>
          </a:p>
          <a:p>
            <a:pPr marL="107950" marR="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100"/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С моими практическими работами вы можете ознакомиться по ссылке на GIT HUB: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  <a:hlinkClick r:id="rId5"/>
              </a:rPr>
              <a:t>https://github.com/JustRaccoon</a:t>
            </a:r>
            <a:endParaRPr lang="ru-RU" dirty="0">
              <a:solidFill>
                <a:schemeClr val="bg2">
                  <a:lumMod val="75000"/>
                </a:schemeClr>
              </a:solidFill>
              <a:latin typeface="Montserrat Medium"/>
              <a:sym typeface="Montserrat Medium"/>
            </a:endParaRPr>
          </a:p>
          <a:p>
            <a:pPr marL="107950" marR="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100"/>
            </a:pP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  <a:t>Благодарю за внимание!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  <a:latin typeface="Montserrat Medium"/>
                <a:sym typeface="Montserrat Medium"/>
              </a:rPr>
            </a:br>
            <a:endParaRPr lang="ru-RU" dirty="0">
              <a:solidFill>
                <a:schemeClr val="bg2">
                  <a:lumMod val="75000"/>
                </a:schemeClr>
              </a:solidFill>
              <a:latin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5"/>
          <p:cNvSpPr/>
          <p:nvPr/>
        </p:nvSpPr>
        <p:spPr>
          <a:xfrm>
            <a:off x="456899" y="428175"/>
            <a:ext cx="85557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Пример рефлексии (ПИШЕМ СВОИМИ СЛОВАМИ)</a:t>
            </a:r>
            <a:endParaRPr sz="2400" b="1" i="0" u="none" strike="noStrike" cap="none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3866" y="140158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sp>
        <p:nvSpPr>
          <p:cNvPr id="338" name="Google Shape;338;p65"/>
          <p:cNvSpPr txBox="1"/>
          <p:nvPr/>
        </p:nvSpPr>
        <p:spPr>
          <a:xfrm>
            <a:off x="491425" y="953575"/>
            <a:ext cx="41634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 хорошие базовые знания в сфере тестирования программного обеспечения, познакомился и немного поработал с инструментами, используемыми в тестировании, такими как: XMind, Trello, Jira, TestRail, Postman, MySQL</a:t>
            </a:r>
            <a:r>
              <a:rPr lang="ru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ru" sz="14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Самостоятельно </a:t>
            </a:r>
            <a:r>
              <a:rPr lang="ru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составил тестовую документацию на веб-сайт</a:t>
            </a:r>
            <a:r>
              <a:rPr lang="ru" sz="14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. Наиболее сложной но очень интересной для меня стала работа с SQL, AP</a:t>
            </a:r>
            <a:r>
              <a:rPr lang="ru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ru" sz="14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4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</a:t>
            </a:r>
            <a:r>
              <a:rPr lang="en-US" sz="14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https://github.com/JustRaccoon/projects-during-training-as-a-tester</a:t>
            </a:r>
            <a:endParaRPr sz="12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4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 </a:t>
            </a:r>
            <a:endParaRPr sz="12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CFAB9806-ED7A-41F2-BD5E-1BDED5E2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3347250" y="307778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 dirty="0">
                <a:solidFill>
                  <a:srgbClr val="5800B0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 dirty="0">
              <a:solidFill>
                <a:srgbClr val="5800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411932" y="1294497"/>
            <a:ext cx="832013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видов тестирования ПО;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1ACD1DC-BD57-452A-A16A-A0031EB54B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E0CA79-1F93-47C9-AA7D-40D76774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700" y="26229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видов тестирования ПО</a:t>
            </a:r>
            <a:endParaRPr sz="22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914CA27-EB7D-4159-846A-D865AD374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0648"/>
            <a:ext cx="9144000" cy="2751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E0CA79-1F93-47C9-AA7D-40D76774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B3C550-7CFC-43FF-B992-15C27657C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096" y="0"/>
            <a:ext cx="7036904" cy="5143500"/>
          </a:xfrm>
          <a:prstGeom prst="rect">
            <a:avLst/>
          </a:prstGeom>
        </p:spPr>
      </p:pic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-539889" y="736632"/>
            <a:ext cx="52939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видов тестирования ПО</a:t>
            </a:r>
            <a:endParaRPr sz="22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230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D4594E44-8919-47A1-8458-81E9AC0C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-72058"/>
            <a:ext cx="9160896" cy="532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700" y="15334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5800B0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 dirty="0">
              <a:solidFill>
                <a:srgbClr val="5800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4D70B5-00A2-44D8-ACE6-96A2EC9C0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952218"/>
            <a:ext cx="8487395" cy="3522428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10D7128-2116-401C-ACEA-0DCEE6503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368" y="0"/>
            <a:ext cx="923273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" name="Google Shape;277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5800B0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 dirty="0">
              <a:solidFill>
                <a:srgbClr val="5800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6141E2-FE77-4B4F-86A0-ADD58AC6A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70711"/>
            <a:ext cx="9144000" cy="4030108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1DD1ADA-97DE-4934-8830-DC60AC78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84200"/>
          </a:xfrm>
          <a:prstGeom prst="rect">
            <a:avLst/>
          </a:prstGeom>
        </p:spPr>
      </p:pic>
      <p:sp>
        <p:nvSpPr>
          <p:cNvPr id="285" name="Google Shape;285;p59"/>
          <p:cNvSpPr txBox="1">
            <a:spLocks noGrp="1"/>
          </p:cNvSpPr>
          <p:nvPr>
            <p:ph type="title"/>
          </p:nvPr>
        </p:nvSpPr>
        <p:spPr>
          <a:xfrm>
            <a:off x="311700" y="31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DFD1F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 dirty="0">
              <a:solidFill>
                <a:srgbClr val="DFD1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EC46C5-45E8-4F26-983B-73BBFC9C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4297"/>
            <a:ext cx="9144000" cy="40865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2" name="Picture 18">
            <a:extLst>
              <a:ext uri="{FF2B5EF4-FFF2-40B4-BE49-F238E27FC236}">
                <a16:creationId xmlns:a16="http://schemas.microsoft.com/office/drawing/2014/main" id="{574C8A69-70E6-4027-9C1F-E8AEFC202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3" name="Google Shape;293;p60"/>
          <p:cNvSpPr txBox="1">
            <a:spLocks noGrp="1"/>
          </p:cNvSpPr>
          <p:nvPr>
            <p:ph type="title"/>
          </p:nvPr>
        </p:nvSpPr>
        <p:spPr>
          <a:xfrm>
            <a:off x="332195" y="-6361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ln>
                  <a:solidFill>
                    <a:schemeClr val="tx1">
                      <a:alpha val="44000"/>
                    </a:schemeClr>
                  </a:solidFill>
                </a:ln>
                <a:solidFill>
                  <a:srgbClr val="DFD1F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 dirty="0">
              <a:ln>
                <a:solidFill>
                  <a:schemeClr val="tx1">
                    <a:alpha val="44000"/>
                  </a:schemeClr>
                </a:solidFill>
              </a:ln>
              <a:solidFill>
                <a:srgbClr val="DFD1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9EF3F1C1-2AC6-415C-B467-2C125C1F4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2DAC04D-AFCE-4459-86C0-4EE5F1DEB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89" y="384708"/>
            <a:ext cx="7131822" cy="46344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A450C043-D9CD-4A58-8219-E983C265E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1" name="Google Shape;301;p61"/>
          <p:cNvSpPr txBox="1">
            <a:spLocks noGrp="1"/>
          </p:cNvSpPr>
          <p:nvPr>
            <p:ph type="title"/>
          </p:nvPr>
        </p:nvSpPr>
        <p:spPr>
          <a:xfrm>
            <a:off x="311700" y="1243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ln>
                  <a:solidFill>
                    <a:schemeClr val="tx1">
                      <a:alpha val="19000"/>
                    </a:schemeClr>
                  </a:solidFill>
                </a:ln>
                <a:solidFill>
                  <a:srgbClr val="DFD1FF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lang="ru" sz="2200" b="1" dirty="0">
                <a:ln>
                  <a:solidFill>
                    <a:schemeClr val="tx1">
                      <a:alpha val="32000"/>
                    </a:schemeClr>
                  </a:solidFill>
                </a:ln>
                <a:solidFill>
                  <a:srgbClr val="DFD1FF"/>
                </a:solidFill>
                <a:latin typeface="Montserrat"/>
                <a:ea typeface="Montserrat"/>
                <a:cs typeface="Montserrat"/>
                <a:sym typeface="Montserrat"/>
              </a:rPr>
              <a:t>рименение техник тест-дизайна: тест-кейсы</a:t>
            </a:r>
            <a:endParaRPr sz="2200" b="1" dirty="0">
              <a:ln>
                <a:solidFill>
                  <a:schemeClr val="tx1">
                    <a:alpha val="32000"/>
                  </a:schemeClr>
                </a:solidFill>
              </a:ln>
              <a:solidFill>
                <a:srgbClr val="DFD1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E33C4D66-2FD4-49A5-9CEC-11CF22AF5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50" y="2571751"/>
            <a:ext cx="8832300" cy="2204658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9798E94D-59D0-42E6-8944-5AA60440E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50" y="790485"/>
            <a:ext cx="8832300" cy="15385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483</Words>
  <Application>Microsoft Office PowerPoint</Application>
  <PresentationFormat>Экран (16:9)</PresentationFormat>
  <Paragraphs>56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Montserrat ExtraBold</vt:lpstr>
      <vt:lpstr>Montserrat</vt:lpstr>
      <vt:lpstr>Montserrat Medium</vt:lpstr>
      <vt:lpstr>Calibri</vt:lpstr>
      <vt:lpstr>Тема Office</vt:lpstr>
      <vt:lpstr>Simple Light</vt:lpstr>
      <vt:lpstr>Презентация PowerPoint</vt:lpstr>
      <vt:lpstr>Содержание</vt:lpstr>
      <vt:lpstr>Майнд-карта видов тестирования ПО</vt:lpstr>
      <vt:lpstr>Майнд-карта видов тестирования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Walter</dc:creator>
  <cp:lastModifiedBy>Екатерина Вальтер</cp:lastModifiedBy>
  <cp:revision>33</cp:revision>
  <dcterms:modified xsi:type="dcterms:W3CDTF">2023-09-26T10:53:53Z</dcterms:modified>
</cp:coreProperties>
</file>